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24"/>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73" r:id="rId17"/>
    <p:sldId id="274" r:id="rId18"/>
    <p:sldId id="276" r:id="rId19"/>
    <p:sldId id="277" r:id="rId20"/>
    <p:sldId id="275" r:id="rId21"/>
    <p:sldId id="272"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04"/>
    <p:restoredTop sz="84724" autoAdjust="0"/>
  </p:normalViewPr>
  <p:slideViewPr>
    <p:cSldViewPr snapToGrid="0" snapToObjects="1">
      <p:cViewPr varScale="1">
        <p:scale>
          <a:sx n="82" d="100"/>
          <a:sy n="82" d="100"/>
        </p:scale>
        <p:origin x="12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egeekstuff.com/2014/01/sql-vs-nosql-d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eeksforgeeks.org/sql-vs-nosql-which-one-is-better-to-us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better-programming/building-a-spring-boot-rest-api-part-iii-integrating-mysql-database-and-jpa-81391404046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https://www.thegeekstuff.com/2014/01/sql-vs-nosql-db/</a:t>
            </a:r>
            <a:endParaRPr lang="en-GB" dirty="0" smtClean="0"/>
          </a:p>
          <a:p>
            <a:endParaRPr lang="en-GB" dirty="0" smtClean="0"/>
          </a:p>
          <a:p>
            <a:r>
              <a:rPr lang="en-GB" dirty="0" smtClean="0">
                <a:hlinkClick r:id="rId4"/>
              </a:rPr>
              <a:t>https://www.geeksforgeeks.org/sql-vs-nosql-which-one-is-better-to-use/</a:t>
            </a:r>
            <a:endParaRPr lang="en-GB" dirty="0" smtClean="0"/>
          </a:p>
          <a:p>
            <a:endParaRPr lang="en-GB" dirty="0" smtClean="0"/>
          </a:p>
          <a:p>
            <a:r>
              <a:rPr lang="en-GB" dirty="0" smtClean="0"/>
              <a:t>Vertically</a:t>
            </a:r>
            <a:r>
              <a:rPr lang="en-GB" baseline="0" dirty="0" smtClean="0"/>
              <a:t> Scalable :- Increase the load on a single server by increasing RAM, CPU or SSD</a:t>
            </a:r>
          </a:p>
          <a:p>
            <a:r>
              <a:rPr lang="en-GB" baseline="0" dirty="0" smtClean="0"/>
              <a:t>Horizontal Scalable :- Handle more traffic by </a:t>
            </a:r>
            <a:r>
              <a:rPr lang="en-GB" baseline="0" dirty="0" err="1" smtClean="0"/>
              <a:t>sharding</a:t>
            </a:r>
            <a:r>
              <a:rPr lang="en-GB" baseline="0" dirty="0" smtClean="0"/>
              <a:t>, or adding more servers</a:t>
            </a:r>
          </a:p>
          <a:p>
            <a:endParaRPr lang="en-GB" baseline="0" dirty="0" smtClean="0"/>
          </a:p>
          <a:p>
            <a:r>
              <a:rPr lang="en-GB" baseline="0" dirty="0" smtClean="0"/>
              <a:t>Structure /  Schema</a:t>
            </a:r>
          </a:p>
          <a:p>
            <a:r>
              <a:rPr lang="en-GB" baseline="0" dirty="0" smtClean="0"/>
              <a:t>SQL – Table based</a:t>
            </a:r>
          </a:p>
          <a:p>
            <a:r>
              <a:rPr lang="en-GB" baseline="0" dirty="0" smtClean="0"/>
              <a:t>NoSQL – key-value pair</a:t>
            </a:r>
          </a:p>
          <a:p>
            <a:endParaRPr lang="en-GB" baseline="0" dirty="0" smtClean="0"/>
          </a:p>
          <a:p>
            <a:r>
              <a:rPr lang="en-GB" baseline="0" dirty="0" smtClean="0"/>
              <a:t>Is NoSQL faster than SQL? </a:t>
            </a:r>
          </a:p>
          <a:p>
            <a:r>
              <a:rPr lang="en-GB" baseline="0" dirty="0" smtClean="0"/>
              <a:t>	No, it depends.</a:t>
            </a:r>
          </a:p>
          <a:p>
            <a:r>
              <a:rPr lang="en-GB" baseline="0" dirty="0" smtClean="0"/>
              <a:t>	SQL databases are normalized, where the data is broken down into various logical tables to avoid redundancy and duplication.</a:t>
            </a:r>
          </a:p>
          <a:p>
            <a:r>
              <a:rPr lang="en-GB" baseline="0" dirty="0" smtClean="0"/>
              <a:t>	NoSQL databases are specifically designed for unstructured data. Data entity is stored together, so performing read or write operations is faster.</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16</a:t>
            </a:fld>
            <a:endParaRPr lang="en-US"/>
          </a:p>
        </p:txBody>
      </p:sp>
    </p:spTree>
    <p:extLst>
      <p:ext uri="{BB962C8B-B14F-4D97-AF65-F5344CB8AC3E}">
        <p14:creationId xmlns:p14="http://schemas.microsoft.com/office/powerpoint/2010/main" val="395616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https://medium.com/better-programming/building-a-spring-boot-rest-api-part-iii-integrating-mysql-database-and-jpa-81391404046a</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17</a:t>
            </a:fld>
            <a:endParaRPr lang="en-US"/>
          </a:p>
        </p:txBody>
      </p:sp>
    </p:spTree>
    <p:extLst>
      <p:ext uri="{BB962C8B-B14F-4D97-AF65-F5344CB8AC3E}">
        <p14:creationId xmlns:p14="http://schemas.microsoft.com/office/powerpoint/2010/main" val="149477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https://www.geeksforgeeks.org/sql-vs-nosql-which-one-is-better-to-use/</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21</a:t>
            </a:fld>
            <a:endParaRPr lang="en-US"/>
          </a:p>
        </p:txBody>
      </p:sp>
    </p:spTree>
    <p:extLst>
      <p:ext uri="{BB962C8B-B14F-4D97-AF65-F5344CB8AC3E}">
        <p14:creationId xmlns:p14="http://schemas.microsoft.com/office/powerpoint/2010/main" val="318329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a:t>
            </a:r>
            <a:r>
              <a:rPr lang="en-GB" sz="1200" b="0" i="0" kern="1200" dirty="0" smtClean="0">
                <a:solidFill>
                  <a:schemeClr val="tx1"/>
                </a:solidFill>
                <a:effectLst/>
                <a:latin typeface="+mn-lt"/>
                <a:ea typeface="+mn-ea"/>
                <a:cs typeface="+mn-cs"/>
              </a:rPr>
              <a:t>Transfer</a:t>
            </a:r>
          </a:p>
          <a:p>
            <a:r>
              <a:rPr lang="en-GB" dirty="0" smtClean="0">
                <a:hlinkClick r:id="rId3"/>
              </a:rPr>
              <a:t>https://restfulapi.net/</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9/16/2019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9/16/2019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9/16/2019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mysql.com/downloads/mysq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dev.mysql.com/doc/workbench/en/wb-installing.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eldung.com/mongodb-morphi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xmlns=""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xmlns=""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24E43EB-867C-4B35-9A5C-E435157C72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7C0F5DA-B59F-4F13-8BB8-FFD8F2C57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xmlns="" id="{9CEA1DEC-CC9E-4776-9E08-048A15BFA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xmlns="" id="{9CE399CF-F4B8-4832-A8CB-B93F6B1E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xmlns="" id="{1F23E73A-FDC8-462C-83C1-3AA896144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xmlns=""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xmlns=""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xmlns=""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xmlns=""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xmlns=""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xmlns=""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 vs </a:t>
            </a:r>
            <a:r>
              <a:rPr lang="en-US" b="1" dirty="0" smtClean="0"/>
              <a:t>NoSQL</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06323967"/>
              </p:ext>
            </p:extLst>
          </p:nvPr>
        </p:nvGraphicFramePr>
        <p:xfrm>
          <a:off x="1155700" y="2603500"/>
          <a:ext cx="8824914" cy="3302000"/>
        </p:xfrm>
        <a:graphic>
          <a:graphicData uri="http://schemas.openxmlformats.org/drawingml/2006/table">
            <a:tbl>
              <a:tblPr firstRow="1" bandRow="1">
                <a:tableStyleId>{5C22544A-7EE6-4342-B048-85BDC9FD1C3A}</a:tableStyleId>
              </a:tblPr>
              <a:tblGrid>
                <a:gridCol w="4412457"/>
                <a:gridCol w="4412457"/>
              </a:tblGrid>
              <a:tr h="370840">
                <a:tc>
                  <a:txBody>
                    <a:bodyPr/>
                    <a:lstStyle/>
                    <a:p>
                      <a:r>
                        <a:rPr lang="en-GB" dirty="0" smtClean="0"/>
                        <a:t>SQL</a:t>
                      </a:r>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GB" dirty="0" smtClean="0"/>
                        <a:t>No</a:t>
                      </a:r>
                      <a:r>
                        <a:rPr lang="en-GB" baseline="0" dirty="0" smtClean="0"/>
                        <a:t>SQL</a:t>
                      </a:r>
                      <a:endParaRPr lang="en-GB" dirty="0"/>
                    </a:p>
                  </a:txBody>
                  <a:tcPr>
                    <a:lnL w="12700" cmpd="sng">
                      <a:noFill/>
                    </a:lnL>
                  </a:tcPr>
                </a:tc>
              </a:tr>
              <a:tr h="370840">
                <a:tc>
                  <a:txBody>
                    <a:bodyPr/>
                    <a:lstStyle/>
                    <a:p>
                      <a:r>
                        <a:rPr lang="en-GB" dirty="0" smtClean="0"/>
                        <a:t>RELATIONAL DATABASE MANAGEMENT SYSTEM</a:t>
                      </a:r>
                      <a:endParaRPr lang="en-GB" dirty="0"/>
                    </a:p>
                  </a:txBody>
                  <a:tcPr>
                    <a:lnT w="38100" cmpd="sng">
                      <a:noFill/>
                    </a:lnT>
                  </a:tcPr>
                </a:tc>
                <a:tc>
                  <a:txBody>
                    <a:bodyPr/>
                    <a:lstStyle/>
                    <a:p>
                      <a:r>
                        <a:rPr lang="en-GB" dirty="0" smtClean="0"/>
                        <a:t>Non-relational or distributed database system.</a:t>
                      </a:r>
                      <a:endParaRPr lang="en-GB" dirty="0"/>
                    </a:p>
                  </a:txBody>
                  <a:tcPr/>
                </a:tc>
              </a:tr>
              <a:tr h="370840">
                <a:tc>
                  <a:txBody>
                    <a:bodyPr/>
                    <a:lstStyle/>
                    <a:p>
                      <a:r>
                        <a:rPr lang="en-GB" dirty="0" smtClean="0"/>
                        <a:t>These databases have fixed or static or</a:t>
                      </a:r>
                      <a:r>
                        <a:rPr lang="en-GB" baseline="0" dirty="0" smtClean="0"/>
                        <a:t> predefined schema</a:t>
                      </a:r>
                      <a:endParaRPr lang="en-GB" dirty="0"/>
                    </a:p>
                  </a:txBody>
                  <a:tcPr/>
                </a:tc>
                <a:tc>
                  <a:txBody>
                    <a:bodyPr/>
                    <a:lstStyle/>
                    <a:p>
                      <a:r>
                        <a:rPr lang="en-GB" dirty="0" smtClean="0"/>
                        <a:t>They have dynamic schema</a:t>
                      </a:r>
                      <a:endParaRPr lang="en-GB" dirty="0"/>
                    </a:p>
                  </a:txBody>
                  <a:tcPr/>
                </a:tc>
              </a:tr>
              <a:tr h="370840">
                <a:tc>
                  <a:txBody>
                    <a:bodyPr/>
                    <a:lstStyle/>
                    <a:p>
                      <a:r>
                        <a:rPr lang="en-GB" dirty="0" smtClean="0"/>
                        <a:t>These</a:t>
                      </a:r>
                      <a:r>
                        <a:rPr lang="en-GB" baseline="0" dirty="0" smtClean="0"/>
                        <a:t> databases are not suited for hierarchical data storage</a:t>
                      </a:r>
                      <a:endParaRPr lang="en-GB" dirty="0"/>
                    </a:p>
                  </a:txBody>
                  <a:tcPr/>
                </a:tc>
                <a:tc>
                  <a:txBody>
                    <a:bodyPr/>
                    <a:lstStyle/>
                    <a:p>
                      <a:r>
                        <a:rPr lang="en-GB" dirty="0" smtClean="0"/>
                        <a:t>These database are best suited for hierarchical data storage</a:t>
                      </a:r>
                      <a:endParaRPr lang="en-GB" dirty="0"/>
                    </a:p>
                  </a:txBody>
                  <a:tcPr/>
                </a:tc>
              </a:tr>
              <a:tr h="370840">
                <a:tc>
                  <a:txBody>
                    <a:bodyPr/>
                    <a:lstStyle/>
                    <a:p>
                      <a:r>
                        <a:rPr lang="en-GB" dirty="0" smtClean="0"/>
                        <a:t>These database are best suited for complex queries</a:t>
                      </a:r>
                      <a:endParaRPr lang="en-GB" dirty="0"/>
                    </a:p>
                  </a:txBody>
                  <a:tcPr/>
                </a:tc>
                <a:tc>
                  <a:txBody>
                    <a:bodyPr/>
                    <a:lstStyle/>
                    <a:p>
                      <a:r>
                        <a:rPr lang="en-GB" dirty="0" smtClean="0"/>
                        <a:t>These database</a:t>
                      </a:r>
                      <a:r>
                        <a:rPr lang="en-GB" baseline="0" dirty="0" smtClean="0"/>
                        <a:t> are not so good for complex queries</a:t>
                      </a:r>
                      <a:endParaRPr lang="en-GB" dirty="0"/>
                    </a:p>
                  </a:txBody>
                  <a:tcPr/>
                </a:tc>
              </a:tr>
              <a:tr h="370840">
                <a:tc>
                  <a:txBody>
                    <a:bodyPr/>
                    <a:lstStyle/>
                    <a:p>
                      <a:r>
                        <a:rPr lang="en-GB" dirty="0" smtClean="0"/>
                        <a:t>Vertically</a:t>
                      </a:r>
                      <a:r>
                        <a:rPr lang="en-GB" baseline="0" dirty="0" smtClean="0"/>
                        <a:t> Scalable</a:t>
                      </a:r>
                      <a:endParaRPr lang="en-GB" dirty="0"/>
                    </a:p>
                  </a:txBody>
                  <a:tcPr/>
                </a:tc>
                <a:tc>
                  <a:txBody>
                    <a:bodyPr/>
                    <a:lstStyle/>
                    <a:p>
                      <a:r>
                        <a:rPr lang="en-GB" dirty="0" smtClean="0"/>
                        <a:t>Horizontally</a:t>
                      </a:r>
                      <a:r>
                        <a:rPr lang="en-GB" baseline="0" dirty="0" smtClean="0"/>
                        <a:t> Scalable</a:t>
                      </a:r>
                      <a:endParaRPr lang="en-GB" dirty="0"/>
                    </a:p>
                  </a:txBody>
                  <a:tcPr/>
                </a:tc>
              </a:tr>
            </a:tbl>
          </a:graphicData>
        </a:graphic>
      </p:graphicFrame>
    </p:spTree>
    <p:extLst>
      <p:ext uri="{BB962C8B-B14F-4D97-AF65-F5344CB8AC3E}">
        <p14:creationId xmlns:p14="http://schemas.microsoft.com/office/powerpoint/2010/main" val="373614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MySQL</a:t>
            </a:r>
            <a:endParaRPr lang="en-GB" dirty="0"/>
          </a:p>
        </p:txBody>
      </p:sp>
      <p:sp>
        <p:nvSpPr>
          <p:cNvPr id="3" name="Content Placeholder 2"/>
          <p:cNvSpPr>
            <a:spLocks noGrp="1"/>
          </p:cNvSpPr>
          <p:nvPr>
            <p:ph idx="1"/>
          </p:nvPr>
        </p:nvSpPr>
        <p:spPr/>
        <p:txBody>
          <a:bodyPr/>
          <a:lstStyle/>
          <a:p>
            <a:r>
              <a:rPr lang="en-GB" dirty="0">
                <a:hlinkClick r:id="rId3"/>
              </a:rPr>
              <a:t>https://dev.mysql.com/downloads/mysql</a:t>
            </a:r>
            <a:r>
              <a:rPr lang="en-GB" dirty="0" smtClean="0">
                <a:hlinkClick r:id="rId3"/>
              </a:rPr>
              <a:t>/</a:t>
            </a:r>
            <a:endParaRPr lang="en-GB" dirty="0" smtClean="0"/>
          </a:p>
          <a:p>
            <a:endParaRPr lang="en-GB" dirty="0" smtClean="0">
              <a:hlinkClick r:id="rId4"/>
            </a:endParaRPr>
          </a:p>
        </p:txBody>
      </p:sp>
      <p:pic>
        <p:nvPicPr>
          <p:cNvPr id="7" name="Picture 6"/>
          <p:cNvPicPr>
            <a:picLocks noChangeAspect="1"/>
          </p:cNvPicPr>
          <p:nvPr/>
        </p:nvPicPr>
        <p:blipFill>
          <a:blip r:embed="rId5"/>
          <a:stretch>
            <a:fillRect/>
          </a:stretch>
        </p:blipFill>
        <p:spPr>
          <a:xfrm>
            <a:off x="3821278" y="3147647"/>
            <a:ext cx="4549441" cy="3429000"/>
          </a:xfrm>
          <a:prstGeom prst="rect">
            <a:avLst/>
          </a:prstGeom>
        </p:spPr>
      </p:pic>
    </p:spTree>
    <p:extLst>
      <p:ext uri="{BB962C8B-B14F-4D97-AF65-F5344CB8AC3E}">
        <p14:creationId xmlns:p14="http://schemas.microsoft.com/office/powerpoint/2010/main" val="33376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p:cNvPicPr>
            <a:picLocks noGrp="1" noChangeAspect="1"/>
          </p:cNvPicPr>
          <p:nvPr>
            <p:ph idx="1"/>
          </p:nvPr>
        </p:nvPicPr>
        <p:blipFill>
          <a:blip r:embed="rId2"/>
          <a:stretch>
            <a:fillRect/>
          </a:stretch>
        </p:blipFill>
        <p:spPr>
          <a:xfrm>
            <a:off x="606181" y="750277"/>
            <a:ext cx="9651511" cy="5458872"/>
          </a:xfrm>
          <a:prstGeom prst="rect">
            <a:avLst/>
          </a:prstGeom>
        </p:spPr>
      </p:pic>
    </p:spTree>
    <p:extLst>
      <p:ext uri="{BB962C8B-B14F-4D97-AF65-F5344CB8AC3E}">
        <p14:creationId xmlns:p14="http://schemas.microsoft.com/office/powerpoint/2010/main" val="2495397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775" y="715109"/>
            <a:ext cx="7788456" cy="5870598"/>
          </a:xfrm>
          <a:prstGeom prst="rect">
            <a:avLst/>
          </a:prstGeom>
        </p:spPr>
      </p:pic>
    </p:spTree>
    <p:extLst>
      <p:ext uri="{BB962C8B-B14F-4D97-AF65-F5344CB8AC3E}">
        <p14:creationId xmlns:p14="http://schemas.microsoft.com/office/powerpoint/2010/main" val="193745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xmlns=""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b="1"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MongoDB</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41582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5D66A1-E9A1-5440-88CB-E5C8C168F775}"/>
              </a:ext>
            </a:extLst>
          </p:cNvPr>
          <p:cNvSpPr>
            <a:spLocks noGrp="1"/>
          </p:cNvSpPr>
          <p:nvPr>
            <p:ph type="title"/>
          </p:nvPr>
        </p:nvSpPr>
        <p:spPr/>
        <p:txBody>
          <a:bodyPr/>
          <a:lstStyle/>
          <a:p>
            <a:r>
              <a:rPr lang="en-US" dirty="0"/>
              <a:t>Morphia</a:t>
            </a:r>
          </a:p>
        </p:txBody>
      </p:sp>
      <p:sp>
        <p:nvSpPr>
          <p:cNvPr id="3" name="Content Placeholder 2">
            <a:extLst>
              <a:ext uri="{FF2B5EF4-FFF2-40B4-BE49-F238E27FC236}">
                <a16:creationId xmlns:a16="http://schemas.microsoft.com/office/drawing/2014/main" xmlns="" id="{F17E6E19-AD8D-3746-9602-99A6AFAF490B}"/>
              </a:ext>
            </a:extLst>
          </p:cNvPr>
          <p:cNvSpPr>
            <a:spLocks noGrp="1"/>
          </p:cNvSpPr>
          <p:nvPr>
            <p:ph idx="1"/>
          </p:nvPr>
        </p:nvSpPr>
        <p:spPr/>
        <p:txBody>
          <a:bodyPr/>
          <a:lstStyle/>
          <a:p>
            <a:r>
              <a:rPr lang="en-GB" dirty="0">
                <a:hlinkClick r:id="rId3"/>
              </a:rPr>
              <a:t>https://www.baeldung.com/mongodb-morphia</a:t>
            </a:r>
            <a:endParaRPr lang="en-US" dirty="0"/>
          </a:p>
        </p:txBody>
      </p:sp>
    </p:spTree>
    <p:extLst>
      <p:ext uri="{BB962C8B-B14F-4D97-AF65-F5344CB8AC3E}">
        <p14:creationId xmlns:p14="http://schemas.microsoft.com/office/powerpoint/2010/main" val="127302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xmlns=""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xmlns=""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xmlns=""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xmlns=""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xmlns=""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xmlns=""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xmlns=""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2C71BEEE-2A04-4630-8841-1AE546F1FE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xmlns="" id="{30E60FE8-A77A-44EE-B7E3-81B01B8372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xmlns="" id="{8412B22F-25D2-40A9-BC17-BA6104E036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xmlns="" id="{C03626F0-2392-4179-A852-925A78C9D6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xmlns=""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xmlns=""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xmlns="" id="{062EBB84-F459-4D04-91C5-290D60EF3A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xmlns=""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xmlns=""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xmlns=""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xmlns=""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xmlns=""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xmlns=""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xmlns=""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xmlns=""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xmlns=""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xmlns=""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xmlns=""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xmlns=""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xmlns=""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xmlns=""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xmlns="" val="tx"/>
                    </a:ext>
                  </a:extLst>
                </a:hlinkClick>
              </a:rPr>
              <a:t>Google API</a:t>
            </a:r>
          </a:p>
          <a:p>
            <a:pPr lvl="1"/>
            <a:r>
              <a:rPr lang="en-GB" dirty="0">
                <a:hlinkClick r:id="rId3">
                  <a:extLst>
                    <a:ext uri="{A12FA001-AC4F-418D-AE19-62706E023703}">
                      <ahyp:hlinkClr xmlns:ahyp="http://schemas.microsoft.com/office/drawing/2018/hyperlinkcolor" xmlns=""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xmlns="" val="tx"/>
                    </a:ext>
                  </a:extLst>
                </a:hlinkClick>
              </a:rPr>
              <a:t>YELP API</a:t>
            </a:r>
          </a:p>
          <a:p>
            <a:pPr lvl="1"/>
            <a:r>
              <a:rPr lang="en-GB" dirty="0">
                <a:hlinkClick r:id="rId4">
                  <a:extLst>
                    <a:ext uri="{A12FA001-AC4F-418D-AE19-62706E023703}">
                      <ahyp:hlinkClr xmlns:ahyp="http://schemas.microsoft.com/office/drawing/2018/hyperlinkcolor" xmlns=""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xmlns="" val="tx"/>
                    </a:ext>
                  </a:extLst>
                </a:hlinkClick>
              </a:rPr>
              <a:t>Open Data NI</a:t>
            </a:r>
          </a:p>
          <a:p>
            <a:pPr lvl="1"/>
            <a:r>
              <a:rPr lang="en-GB" dirty="0">
                <a:hlinkClick r:id="rId5">
                  <a:extLst>
                    <a:ext uri="{A12FA001-AC4F-418D-AE19-62706E023703}">
                      <ahyp:hlinkClr xmlns:ahyp="http://schemas.microsoft.com/office/drawing/2018/hyperlinkcolor" xmlns=""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xmlns="" id="{324E43EB-867C-4B35-9A5C-E435157C72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xmlns="" id="{A7C0F5DA-B59F-4F13-8BB8-FFD8F2C57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xmlns="" id="{9CEA1DEC-CC9E-4776-9E08-048A15BFA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xmlns="" id="{9CE399CF-F4B8-4832-A8CB-B93F6B1E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xmlns="" id="{1F23E73A-FDC8-462C-83C1-3AA896144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xmlns=""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xmlns=""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2272</TotalTime>
  <Words>733</Words>
  <Application>Microsoft Office PowerPoint</Application>
  <PresentationFormat>Widescreen</PresentationFormat>
  <Paragraphs>187</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SQL vs NoSQL</vt:lpstr>
      <vt:lpstr>MySQL</vt:lpstr>
      <vt:lpstr>PowerPoint Presentation</vt:lpstr>
      <vt:lpstr>PowerPoint Presentation</vt:lpstr>
      <vt:lpstr>MongoDB</vt:lpstr>
      <vt:lpstr>Morphia</vt:lpstr>
      <vt:lpstr>Meet-ups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Giron,JH,John,TAQ31 R</cp:lastModifiedBy>
  <cp:revision>40</cp:revision>
  <dcterms:created xsi:type="dcterms:W3CDTF">2019-09-09T19:41:44Z</dcterms:created>
  <dcterms:modified xsi:type="dcterms:W3CDTF">2019-09-16T14:10:32Z</dcterms:modified>
</cp:coreProperties>
</file>